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468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586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72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769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8794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190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990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076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2279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879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273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7FD79-CDAD-46B3-80FB-D411CA3F47FD}" type="datetimeFigureOut">
              <a:rPr lang="zh-TW" altLang="en-US" smtClean="0"/>
              <a:t>2015/6/22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16004-2663-47ED-B2C0-5722543B092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614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ship.richmond.edu/cgi/viewcontent.cgi?article=1082&amp;context=masters-theses" TargetMode="External"/><Relationship Id="rId2" Type="http://schemas.openxmlformats.org/officeDocument/2006/relationships/hyperlink" Target="http://classiclit.about.com/library/bl-etexts/rfletcher/bl-rfletcher-history-3-gchaucer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Users\user\Downloads\S0038713411003885a.pdf" TargetMode="External"/><Relationship Id="rId4" Type="http://schemas.openxmlformats.org/officeDocument/2006/relationships/hyperlink" Target="http://daphnetheijssen.ruhosting.nl/aboutme/BA_thesis_DTheijsse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88177" y="1675838"/>
            <a:ext cx="4565990" cy="76319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r>
              <a:rPr lang="en-US" altLang="zh-TW" sz="4800" b="1" dirty="0">
                <a:latin typeface="+mn-lt"/>
              </a:rPr>
              <a:t>Geoffrey </a:t>
            </a:r>
            <a:r>
              <a:rPr lang="en-US" altLang="zh-TW" sz="4800" b="1" dirty="0" smtClean="0">
                <a:latin typeface="+mn-lt"/>
              </a:rPr>
              <a:t>Chaucer</a:t>
            </a:r>
            <a:endParaRPr lang="zh-TW" altLang="en-US" sz="4800" b="1" dirty="0">
              <a:latin typeface="+mn-lt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913120" y="5304229"/>
            <a:ext cx="6114756" cy="70267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zh-TW" sz="3600" b="1" dirty="0" smtClean="0"/>
              <a:t>101102062 Jenny Yang</a:t>
            </a:r>
            <a:endParaRPr lang="zh-TW" altLang="en-US" sz="3600" b="1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062" y="331174"/>
            <a:ext cx="3150115" cy="345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11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274972"/>
            <a:ext cx="10515600" cy="98715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en-US" altLang="zh-TW" sz="4800" b="1" dirty="0" smtClean="0">
                <a:latin typeface="+mn-lt"/>
              </a:rPr>
              <a:t>Lifetime</a:t>
            </a:r>
            <a:endParaRPr lang="zh-TW" altLang="en-US" sz="4800" b="1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645920"/>
            <a:ext cx="10515600" cy="478301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zh-TW" dirty="0" smtClean="0"/>
              <a:t>born </a:t>
            </a:r>
            <a:r>
              <a:rPr lang="en-US" altLang="zh-TW" dirty="0"/>
              <a:t>in London </a:t>
            </a:r>
            <a:r>
              <a:rPr lang="en-US" altLang="zh-TW" dirty="0" smtClean="0"/>
              <a:t>in 1343 and </a:t>
            </a:r>
            <a:r>
              <a:rPr lang="en-US" altLang="zh-TW" dirty="0"/>
              <a:t>died in </a:t>
            </a:r>
            <a:r>
              <a:rPr lang="en-US" altLang="zh-TW" dirty="0" smtClean="0"/>
              <a:t>October 1400</a:t>
            </a:r>
          </a:p>
          <a:p>
            <a:r>
              <a:rPr lang="en-US" altLang="zh-TW" dirty="0" smtClean="0"/>
              <a:t>Poets</a:t>
            </a:r>
            <a:r>
              <a:rPr lang="en-US" altLang="zh-TW" dirty="0"/>
              <a:t>' Corner of Westminster Abbey</a:t>
            </a:r>
            <a:endParaRPr lang="en-US" altLang="zh-TW" dirty="0" smtClean="0"/>
          </a:p>
          <a:p>
            <a:pPr lvl="0"/>
            <a:r>
              <a:rPr lang="en-US" altLang="zh-TW" dirty="0"/>
              <a:t>the Father of English </a:t>
            </a:r>
            <a:r>
              <a:rPr lang="en-US" altLang="zh-TW" dirty="0" smtClean="0"/>
              <a:t>literature / the </a:t>
            </a:r>
            <a:r>
              <a:rPr lang="en-US" altLang="zh-TW" dirty="0"/>
              <a:t>greatest English poet of the Middle Ages </a:t>
            </a:r>
            <a:endParaRPr lang="en-US" altLang="zh-TW" dirty="0" smtClean="0"/>
          </a:p>
          <a:p>
            <a:r>
              <a:rPr lang="en-US" altLang="zh-TW" dirty="0"/>
              <a:t>j</a:t>
            </a:r>
            <a:r>
              <a:rPr lang="en-US" altLang="zh-TW" dirty="0" smtClean="0"/>
              <a:t>obs: noblewoman’s </a:t>
            </a:r>
            <a:r>
              <a:rPr lang="en-US" altLang="zh-TW" dirty="0"/>
              <a:t>page, </a:t>
            </a:r>
            <a:r>
              <a:rPr lang="en-US" altLang="zh-TW" dirty="0" smtClean="0"/>
              <a:t>courtier</a:t>
            </a:r>
            <a:r>
              <a:rPr lang="en-US" altLang="zh-TW" dirty="0"/>
              <a:t>, </a:t>
            </a:r>
            <a:r>
              <a:rPr lang="en-US" altLang="zh-TW" dirty="0" smtClean="0"/>
              <a:t>diplomat</a:t>
            </a:r>
            <a:r>
              <a:rPr lang="en-US" altLang="zh-TW" dirty="0"/>
              <a:t>, </a:t>
            </a:r>
            <a:r>
              <a:rPr lang="en-US" altLang="zh-TW" dirty="0" smtClean="0"/>
              <a:t>civil </a:t>
            </a:r>
            <a:r>
              <a:rPr lang="en-US" altLang="zh-TW" dirty="0"/>
              <a:t>servant, </a:t>
            </a:r>
            <a:r>
              <a:rPr lang="en-US" altLang="zh-TW" dirty="0" smtClean="0"/>
              <a:t>collector </a:t>
            </a:r>
            <a:r>
              <a:rPr lang="en-US" altLang="zh-TW" dirty="0"/>
              <a:t>of scrap metal </a:t>
            </a:r>
            <a:r>
              <a:rPr lang="en-US" altLang="zh-TW" dirty="0" smtClean="0"/>
              <a:t>and </a:t>
            </a:r>
            <a:r>
              <a:rPr lang="en-US" altLang="zh-TW" dirty="0"/>
              <a:t>working for the king from 1389-1391 as Clerk of the King's </a:t>
            </a:r>
            <a:r>
              <a:rPr lang="en-US" altLang="zh-TW" dirty="0" smtClean="0"/>
              <a:t>Work</a:t>
            </a:r>
          </a:p>
          <a:p>
            <a:r>
              <a:rPr lang="en-US" altLang="zh-TW" dirty="0"/>
              <a:t>In 1367, h</a:t>
            </a:r>
            <a:r>
              <a:rPr lang="en-US" altLang="zh-TW" dirty="0" smtClean="0"/>
              <a:t>e </a:t>
            </a:r>
            <a:r>
              <a:rPr lang="en-US" altLang="zh-TW" dirty="0"/>
              <a:t>began traveling abroad on diplomatic </a:t>
            </a:r>
            <a:r>
              <a:rPr lang="en-US" altLang="zh-TW" dirty="0" smtClean="0"/>
              <a:t>missions</a:t>
            </a:r>
          </a:p>
          <a:p>
            <a:pPr lvl="0"/>
            <a:r>
              <a:rPr lang="en-US" altLang="zh-TW" dirty="0" smtClean="0"/>
              <a:t>trips </a:t>
            </a:r>
            <a:r>
              <a:rPr lang="en-US" altLang="zh-TW" dirty="0"/>
              <a:t>to Italy </a:t>
            </a:r>
            <a:r>
              <a:rPr lang="en-US" altLang="zh-TW" dirty="0" smtClean="0"/>
              <a:t>: discovered </a:t>
            </a:r>
            <a:r>
              <a:rPr lang="en-US" altLang="zh-TW" dirty="0"/>
              <a:t>the works of Dante, </a:t>
            </a:r>
            <a:r>
              <a:rPr lang="en-US" altLang="zh-TW" dirty="0" smtClean="0"/>
              <a:t>Boccaccio, and Petrarch</a:t>
            </a:r>
            <a:endParaRPr lang="zh-TW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8916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61301" y="1210614"/>
            <a:ext cx="4790941" cy="45243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lvl="0"/>
            <a:r>
              <a:rPr lang="en-US" altLang="zh-TW" sz="3200" b="1" dirty="0" smtClean="0"/>
              <a:t>Major </a:t>
            </a:r>
            <a:r>
              <a:rPr lang="en-US" altLang="zh-TW" sz="3200" b="1" dirty="0"/>
              <a:t>works:</a:t>
            </a:r>
            <a:endParaRPr lang="zh-TW" altLang="zh-TW" sz="3200" b="1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The </a:t>
            </a:r>
            <a:r>
              <a:rPr lang="en-US" altLang="zh-TW" sz="3200" dirty="0"/>
              <a:t>Book of the Duchess</a:t>
            </a:r>
            <a:endParaRPr lang="zh-TW" altLang="zh-TW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/>
              <a:t>The House of </a:t>
            </a:r>
            <a:r>
              <a:rPr lang="en-US" altLang="zh-TW" sz="3200" dirty="0" smtClean="0"/>
              <a:t>Fame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err="1" smtClean="0"/>
              <a:t>Anelida</a:t>
            </a:r>
            <a:r>
              <a:rPr lang="en-US" altLang="zh-TW" sz="3200" dirty="0" smtClean="0"/>
              <a:t> </a:t>
            </a:r>
            <a:r>
              <a:rPr lang="en-US" altLang="zh-TW" sz="3200" dirty="0"/>
              <a:t>and </a:t>
            </a:r>
            <a:r>
              <a:rPr lang="en-US" altLang="zh-TW" sz="3200" dirty="0" err="1"/>
              <a:t>Arcite</a:t>
            </a:r>
            <a:r>
              <a:rPr lang="en-US" altLang="zh-TW" sz="3200" dirty="0"/>
              <a:t> </a:t>
            </a:r>
            <a:endParaRPr lang="en-US" altLang="zh-TW" sz="32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err="1" smtClean="0"/>
              <a:t>Parlement</a:t>
            </a:r>
            <a:r>
              <a:rPr lang="en-US" altLang="zh-TW" sz="3200" dirty="0" smtClean="0"/>
              <a:t> </a:t>
            </a:r>
            <a:r>
              <a:rPr lang="en-US" altLang="zh-TW" sz="3200" dirty="0"/>
              <a:t>of </a:t>
            </a:r>
            <a:r>
              <a:rPr lang="en-US" altLang="zh-TW" sz="3200" dirty="0" err="1" smtClean="0"/>
              <a:t>Foules</a:t>
            </a:r>
            <a:endParaRPr lang="en-US" altLang="zh-TW" sz="32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The </a:t>
            </a:r>
            <a:r>
              <a:rPr lang="en-US" altLang="zh-TW" sz="3200" dirty="0"/>
              <a:t>Legend of Good Women </a:t>
            </a:r>
            <a:endParaRPr lang="en-US" altLang="zh-TW" sz="32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Troilus </a:t>
            </a:r>
            <a:r>
              <a:rPr lang="en-US" altLang="zh-TW" sz="3200" dirty="0"/>
              <a:t>and </a:t>
            </a:r>
            <a:r>
              <a:rPr lang="en-US" altLang="zh-TW" sz="3200" dirty="0" smtClean="0"/>
              <a:t>Criseyde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The </a:t>
            </a:r>
            <a:r>
              <a:rPr lang="en-US" altLang="zh-TW" sz="3200" dirty="0"/>
              <a:t>Canterbury Tales  </a:t>
            </a:r>
            <a:endParaRPr lang="zh-TW" altLang="en-US"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5666704" y="1210614"/>
            <a:ext cx="5975797" cy="452431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lvl="0"/>
            <a:r>
              <a:rPr lang="en-US" altLang="zh-TW" sz="3200" b="1" dirty="0"/>
              <a:t>S</a:t>
            </a:r>
            <a:r>
              <a:rPr lang="en-US" altLang="zh-TW" sz="3200" b="1" dirty="0" smtClean="0"/>
              <a:t>hort poems:</a:t>
            </a:r>
            <a:endParaRPr lang="zh-TW" altLang="zh-TW" sz="3200" b="1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An ABC</a:t>
            </a:r>
            <a:endParaRPr lang="en-US" altLang="zh-TW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The Complaint of Chaucer to his Purse</a:t>
            </a:r>
            <a:endParaRPr lang="en-US" altLang="zh-TW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The Complaint of Venus</a:t>
            </a:r>
            <a:endParaRPr lang="en-US" altLang="zh-TW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A Complaint to His Lady</a:t>
            </a:r>
            <a:endParaRPr lang="en-US" altLang="zh-TW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The Former Age</a:t>
            </a:r>
            <a:endParaRPr lang="en-US" altLang="zh-TW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Fortune</a:t>
            </a:r>
            <a:endParaRPr lang="en-US" altLang="zh-TW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TW" sz="3200" dirty="0" smtClean="0"/>
              <a:t>Truth</a:t>
            </a:r>
            <a:endParaRPr lang="zh-TW" altLang="zh-TW" sz="3200" dirty="0"/>
          </a:p>
        </p:txBody>
      </p:sp>
      <p:sp>
        <p:nvSpPr>
          <p:cNvPr id="4" name="文字方塊 3"/>
          <p:cNvSpPr txBox="1"/>
          <p:nvPr/>
        </p:nvSpPr>
        <p:spPr>
          <a:xfrm>
            <a:off x="3207829" y="158366"/>
            <a:ext cx="5911403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lvl="0" algn="ctr"/>
            <a:r>
              <a:rPr lang="en-US" altLang="zh-TW" sz="4000" b="1" dirty="0" smtClean="0"/>
              <a:t>Works</a:t>
            </a:r>
            <a:endParaRPr lang="zh-TW" altLang="zh-TW" sz="4000" b="1" dirty="0"/>
          </a:p>
        </p:txBody>
      </p:sp>
    </p:spTree>
    <p:extLst>
      <p:ext uri="{BB962C8B-B14F-4D97-AF65-F5344CB8AC3E}">
        <p14:creationId xmlns:p14="http://schemas.microsoft.com/office/powerpoint/2010/main" val="422446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2138" y="339368"/>
            <a:ext cx="10515600" cy="111594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n-US" altLang="zh-TW" b="1" dirty="0">
                <a:latin typeface="+mn-lt"/>
              </a:rPr>
              <a:t>Influence</a:t>
            </a:r>
            <a:endParaRPr lang="zh-TW" altLang="en-US" b="1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32138" y="1838504"/>
            <a:ext cx="9709597" cy="435133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b="1" dirty="0"/>
              <a:t>new words</a:t>
            </a:r>
            <a:endParaRPr lang="zh-TW" altLang="zh-TW" sz="3200" b="1" dirty="0"/>
          </a:p>
          <a:p>
            <a:r>
              <a:rPr lang="en-US" altLang="zh-TW" dirty="0"/>
              <a:t>Externally new </a:t>
            </a:r>
            <a:r>
              <a:rPr lang="en-US" altLang="zh-TW" dirty="0" smtClean="0"/>
              <a:t>words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800" dirty="0" smtClean="0"/>
              <a:t>borrowings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800" dirty="0" smtClean="0"/>
              <a:t>compound words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800" dirty="0" smtClean="0"/>
              <a:t>derivational </a:t>
            </a:r>
            <a:r>
              <a:rPr lang="en-US" altLang="zh-TW" sz="2800" dirty="0"/>
              <a:t>words</a:t>
            </a:r>
            <a:endParaRPr lang="en-US" altLang="zh-TW" sz="2800" dirty="0" smtClean="0"/>
          </a:p>
          <a:p>
            <a:r>
              <a:rPr lang="en-US" altLang="zh-TW" dirty="0"/>
              <a:t>Internally new </a:t>
            </a:r>
            <a:r>
              <a:rPr lang="en-US" altLang="zh-TW" dirty="0" smtClean="0"/>
              <a:t>words (retained words)</a:t>
            </a:r>
          </a:p>
          <a:p>
            <a:r>
              <a:rPr lang="en-US" altLang="zh-TW" dirty="0"/>
              <a:t>nonce </a:t>
            </a:r>
            <a:r>
              <a:rPr lang="en-US" altLang="zh-TW" dirty="0" smtClean="0"/>
              <a:t>words</a:t>
            </a:r>
          </a:p>
          <a:p>
            <a:r>
              <a:rPr lang="en-US" altLang="zh-TW" dirty="0"/>
              <a:t>very innovative </a:t>
            </a:r>
            <a:r>
              <a:rPr lang="en-US" altLang="zh-TW" dirty="0" smtClean="0"/>
              <a:t>but not expanding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78320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1551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n-US" altLang="zh-TW" b="1" dirty="0" smtClean="0">
                <a:latin typeface="+mn-lt"/>
              </a:rPr>
              <a:t>Influence</a:t>
            </a:r>
            <a:endParaRPr lang="zh-TW" altLang="en-US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b="1" dirty="0"/>
              <a:t>common English words</a:t>
            </a:r>
            <a:endParaRPr lang="zh-TW" altLang="zh-TW" sz="3200" b="1" dirty="0"/>
          </a:p>
          <a:p>
            <a:r>
              <a:rPr lang="en-US" altLang="zh-TW" sz="3200" dirty="0" smtClean="0"/>
              <a:t>Chaucer is also recorded in the </a:t>
            </a:r>
            <a:r>
              <a:rPr lang="en-US" altLang="zh-TW" sz="3200" i="1" dirty="0" smtClean="0"/>
              <a:t>Oxford English Dictionary</a:t>
            </a:r>
            <a:r>
              <a:rPr lang="en-US" altLang="zh-TW" sz="3200" dirty="0" smtClean="0"/>
              <a:t> as the first author to use many common English words in his writings</a:t>
            </a:r>
          </a:p>
          <a:p>
            <a:r>
              <a:rPr lang="en-US" altLang="zh-TW" sz="3200" dirty="0" smtClean="0"/>
              <a:t> </a:t>
            </a:r>
            <a:r>
              <a:rPr lang="en-US" altLang="zh-TW" sz="3200" i="1" dirty="0" smtClean="0"/>
              <a:t>Acceptable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alkali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altercation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amble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angrily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annex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annoyance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approaching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arbitration</a:t>
            </a:r>
            <a:r>
              <a:rPr lang="en-US" altLang="zh-TW" sz="3200" dirty="0" smtClean="0"/>
              <a:t>, </a:t>
            </a:r>
            <a:r>
              <a:rPr lang="en-US" altLang="zh-TW" sz="3200" i="1" dirty="0" err="1" smtClean="0"/>
              <a:t>armless</a:t>
            </a:r>
            <a:r>
              <a:rPr lang="en-US" altLang="zh-TW" sz="3200" dirty="0" err="1" smtClean="0"/>
              <a:t>,</a:t>
            </a:r>
            <a:r>
              <a:rPr lang="en-US" altLang="zh-TW" sz="3200" i="1" dirty="0" err="1" smtClean="0"/>
              <a:t>army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arrogant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arsenic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arc</a:t>
            </a:r>
            <a:r>
              <a:rPr lang="en-US" altLang="zh-TW" sz="3200" dirty="0" smtClean="0"/>
              <a:t>, </a:t>
            </a:r>
            <a:r>
              <a:rPr lang="en-US" altLang="zh-TW" sz="3200" i="1" dirty="0" smtClean="0"/>
              <a:t>artillery</a:t>
            </a:r>
            <a:r>
              <a:rPr lang="en-US" altLang="zh-TW" sz="3200" dirty="0" smtClean="0"/>
              <a:t> and </a:t>
            </a:r>
            <a:r>
              <a:rPr lang="en-US" altLang="zh-TW" sz="3200" i="1" dirty="0" smtClean="0"/>
              <a:t>aspect</a:t>
            </a:r>
            <a:r>
              <a:rPr lang="en-US" altLang="zh-TW" sz="3200" dirty="0" smtClean="0"/>
              <a:t> 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84156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867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lvl="0" algn="ctr"/>
            <a:r>
              <a:rPr lang="en-US" altLang="zh-TW" b="1" dirty="0" smtClean="0">
                <a:latin typeface="+mn-lt"/>
              </a:rPr>
              <a:t>Influence</a:t>
            </a:r>
            <a:endParaRPr lang="zh-TW" altLang="en-US" b="1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marL="0" lvl="0" indent="0">
              <a:buNone/>
            </a:pPr>
            <a:r>
              <a:rPr lang="en-US" altLang="zh-TW" sz="3200" b="1" dirty="0" smtClean="0"/>
              <a:t>metrical innovations</a:t>
            </a:r>
          </a:p>
          <a:p>
            <a:pPr lvl="0"/>
            <a:r>
              <a:rPr lang="en-US" altLang="zh-TW" dirty="0" smtClean="0"/>
              <a:t>the five-stress line, a decasyllabic cousin to the iambic pentameter</a:t>
            </a:r>
          </a:p>
          <a:p>
            <a:pPr lvl="0"/>
            <a:r>
              <a:rPr lang="en-US" altLang="zh-TW" dirty="0" smtClean="0"/>
              <a:t>first </a:t>
            </a:r>
            <a:r>
              <a:rPr lang="en-US" altLang="zh-TW" dirty="0"/>
              <a:t>seen in his The Legend of Good Women </a:t>
            </a:r>
          </a:p>
          <a:p>
            <a:pPr lvl="0"/>
            <a:r>
              <a:rPr lang="en-US" altLang="zh-TW" dirty="0" smtClean="0"/>
              <a:t>used </a:t>
            </a:r>
            <a:r>
              <a:rPr lang="en-US" altLang="zh-TW" dirty="0"/>
              <a:t>in much of his later work </a:t>
            </a:r>
          </a:p>
          <a:p>
            <a:pPr lvl="0"/>
            <a:r>
              <a:rPr lang="en-US" altLang="zh-TW" dirty="0" smtClean="0"/>
              <a:t>became </a:t>
            </a:r>
            <a:r>
              <a:rPr lang="en-US" altLang="zh-TW" dirty="0"/>
              <a:t>one of the standard poetic forms in </a:t>
            </a:r>
            <a:r>
              <a:rPr lang="en-US" altLang="zh-TW" dirty="0" smtClean="0"/>
              <a:t>English</a:t>
            </a:r>
            <a:endParaRPr lang="zh-TW" altLang="en-US" b="1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74952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2914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n-US" altLang="zh-TW" b="1" dirty="0" smtClean="0">
                <a:latin typeface="+mn-lt"/>
              </a:rPr>
              <a:t>Influence</a:t>
            </a:r>
            <a:endParaRPr lang="zh-TW" altLang="en-US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/>
              <a:t>The </a:t>
            </a:r>
            <a:r>
              <a:rPr lang="en-US" altLang="zh-TW" sz="3200" b="1" dirty="0"/>
              <a:t>source of the English vernacular </a:t>
            </a:r>
            <a:r>
              <a:rPr lang="en-US" altLang="zh-TW" sz="3200" b="1" dirty="0" smtClean="0"/>
              <a:t>tradition</a:t>
            </a:r>
          </a:p>
          <a:p>
            <a:r>
              <a:rPr lang="en-US" altLang="zh-TW" dirty="0" smtClean="0"/>
              <a:t>Chaucer </a:t>
            </a:r>
            <a:r>
              <a:rPr lang="en-US" altLang="zh-TW" dirty="0"/>
              <a:t>wrote in the English vernacular while court poetry was still being written in Anglo-Norman or Latin</a:t>
            </a:r>
            <a:r>
              <a:rPr lang="en-US" altLang="zh-TW" dirty="0" smtClean="0"/>
              <a:t>.</a:t>
            </a:r>
          </a:p>
          <a:p>
            <a:r>
              <a:rPr lang="en-US" altLang="zh-TW" dirty="0" smtClean="0"/>
              <a:t>decasyllabic couplet </a:t>
            </a:r>
            <a:r>
              <a:rPr lang="zh-TW" altLang="en-US" dirty="0" smtClean="0"/>
              <a:t>→</a:t>
            </a:r>
            <a:r>
              <a:rPr lang="en-US" altLang="zh-TW" dirty="0" smtClean="0"/>
              <a:t> </a:t>
            </a:r>
            <a:r>
              <a:rPr lang="en-US" altLang="zh-TW" dirty="0"/>
              <a:t>the heroic </a:t>
            </a:r>
            <a:r>
              <a:rPr lang="en-US" altLang="zh-TW" dirty="0" smtClean="0"/>
              <a:t>couplet</a:t>
            </a:r>
          </a:p>
          <a:p>
            <a:r>
              <a:rPr lang="en-US" altLang="zh-TW" dirty="0"/>
              <a:t>h</a:t>
            </a:r>
            <a:r>
              <a:rPr lang="en-US" altLang="zh-TW" dirty="0" smtClean="0"/>
              <a:t>eroic couplet: commonly </a:t>
            </a:r>
            <a:r>
              <a:rPr lang="en-US" altLang="zh-TW" dirty="0"/>
              <a:t>used for epic and narrative poetry in </a:t>
            </a:r>
            <a:r>
              <a:rPr lang="en-US" altLang="zh-TW" dirty="0" smtClean="0"/>
              <a:t>English</a:t>
            </a:r>
          </a:p>
          <a:p>
            <a:r>
              <a:rPr lang="en-US" altLang="zh-TW" dirty="0" smtClean="0"/>
              <a:t>Pioneer of the </a:t>
            </a:r>
            <a:r>
              <a:rPr lang="en-US" altLang="zh-TW" dirty="0"/>
              <a:t>regular use of iambic pentameter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573041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715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lvl="0" algn="ctr"/>
            <a:r>
              <a:rPr lang="en-US" altLang="zh-TW" b="1" dirty="0" smtClean="0">
                <a:latin typeface="+mn-lt"/>
              </a:rPr>
              <a:t>The Canterbury Tales</a:t>
            </a:r>
            <a:endParaRPr lang="zh-TW" altLang="en-US" b="1" dirty="0"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en-US" altLang="zh-TW" dirty="0"/>
              <a:t>wrote in late Middle English</a:t>
            </a:r>
            <a:endParaRPr lang="en-US" altLang="zh-TW" dirty="0" smtClean="0"/>
          </a:p>
          <a:p>
            <a:r>
              <a:rPr lang="en-US" altLang="zh-TW" dirty="0" smtClean="0"/>
              <a:t>a </a:t>
            </a:r>
            <a:r>
              <a:rPr lang="en-US" altLang="zh-TW" dirty="0"/>
              <a:t>collection of stories told by fictional pilgrims on the road to the cathedral at </a:t>
            </a:r>
            <a:r>
              <a:rPr lang="en-US" altLang="zh-TW" dirty="0" smtClean="0"/>
              <a:t>Canterbury</a:t>
            </a:r>
          </a:p>
          <a:p>
            <a:pPr lvl="0"/>
            <a:r>
              <a:rPr lang="en-US" altLang="zh-TW" dirty="0"/>
              <a:t>22 stories and 2 fragments</a:t>
            </a:r>
            <a:endParaRPr lang="zh-TW" altLang="zh-TW" dirty="0"/>
          </a:p>
          <a:p>
            <a:pPr lvl="0"/>
            <a:r>
              <a:rPr lang="en-US" altLang="zh-TW" dirty="0"/>
              <a:t>The four characteristics of The Canterbury Tales</a:t>
            </a:r>
            <a:endParaRPr lang="zh-TW" altLang="zh-TW" dirty="0"/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800" dirty="0"/>
              <a:t>diverse stories assigned to diverse </a:t>
            </a:r>
            <a:r>
              <a:rPr lang="en-US" altLang="zh-TW" sz="2800" dirty="0" smtClean="0"/>
              <a:t>story-tellers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800" dirty="0" smtClean="0"/>
              <a:t>link</a:t>
            </a:r>
            <a:r>
              <a:rPr lang="en-US" altLang="zh-TW" sz="2800" dirty="0"/>
              <a:t>: interaction between </a:t>
            </a:r>
            <a:r>
              <a:rPr lang="en-US" altLang="zh-TW" sz="2800" dirty="0" smtClean="0"/>
              <a:t>characters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800" dirty="0" smtClean="0"/>
              <a:t>frame </a:t>
            </a:r>
            <a:r>
              <a:rPr lang="en-US" altLang="zh-TW" sz="2800" dirty="0"/>
              <a:t>device: story-within-story </a:t>
            </a:r>
            <a:r>
              <a:rPr lang="en-US" altLang="zh-TW" sz="2800" dirty="0" smtClean="0"/>
              <a:t>structure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800" dirty="0" smtClean="0"/>
              <a:t>topical </a:t>
            </a:r>
            <a:r>
              <a:rPr lang="en-US" altLang="zh-TW" sz="2800" dirty="0"/>
              <a:t>sequence: e.g. : the Marriage Group</a:t>
            </a:r>
            <a:endParaRPr lang="zh-TW" altLang="en-US" sz="28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4139">
            <a:off x="9073375" y="2960181"/>
            <a:ext cx="2743200" cy="363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11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838200" y="534327"/>
            <a:ext cx="10515600" cy="98715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TW" b="1" dirty="0" smtClean="0">
                <a:latin typeface="+mn-lt"/>
              </a:rPr>
              <a:t>References</a:t>
            </a:r>
            <a:endParaRPr lang="zh-TW" altLang="en-US" b="1" dirty="0">
              <a:latin typeface="+mn-lt"/>
            </a:endParaRPr>
          </a:p>
        </p:txBody>
      </p:sp>
      <p:sp>
        <p:nvSpPr>
          <p:cNvPr id="5" name="標題 1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marL="514350" lvl="0" indent="-514350">
              <a:buAutoNum type="arabicPeriod"/>
            </a:pPr>
            <a:r>
              <a:rPr lang="en-US" altLang="zh-TW" b="1" dirty="0" smtClean="0">
                <a:hlinkClick r:id="rId2"/>
              </a:rPr>
              <a:t>http</a:t>
            </a:r>
            <a:r>
              <a:rPr lang="en-US" altLang="zh-TW" b="1" dirty="0">
                <a:hlinkClick r:id="rId2"/>
              </a:rPr>
              <a:t>://</a:t>
            </a:r>
            <a:r>
              <a:rPr lang="en-US" altLang="zh-TW" b="1" dirty="0" smtClean="0">
                <a:hlinkClick r:id="rId2"/>
              </a:rPr>
              <a:t>classiclit.about.com/library/bl-etexts/rfletcher/bl-rfletcher-history-3-gchaucer.htm</a:t>
            </a:r>
            <a:endParaRPr lang="en-US" altLang="zh-TW" b="1" dirty="0" smtClean="0"/>
          </a:p>
          <a:p>
            <a:pPr marL="514350" lvl="0" indent="-514350">
              <a:buAutoNum type="arabicPeriod"/>
            </a:pPr>
            <a:r>
              <a:rPr lang="en-US" altLang="zh-TW" b="1" dirty="0">
                <a:hlinkClick r:id="rId3"/>
              </a:rPr>
              <a:t>http://</a:t>
            </a:r>
            <a:r>
              <a:rPr lang="en-US" altLang="zh-TW" b="1" dirty="0" smtClean="0">
                <a:hlinkClick r:id="rId3"/>
              </a:rPr>
              <a:t>scholarship.richmond.edu/cgi/viewcontent.cgi?article=1082&amp;context=masters-theses</a:t>
            </a:r>
            <a:endParaRPr lang="en-US" altLang="zh-TW" b="1" dirty="0" smtClean="0"/>
          </a:p>
          <a:p>
            <a:pPr marL="514350" lvl="0" indent="-514350">
              <a:buAutoNum type="arabicPeriod"/>
            </a:pPr>
            <a:r>
              <a:rPr lang="en-US" altLang="zh-TW" b="1" dirty="0">
                <a:hlinkClick r:id="rId4"/>
              </a:rPr>
              <a:t>http://</a:t>
            </a:r>
            <a:r>
              <a:rPr lang="en-US" altLang="zh-TW" b="1" dirty="0" smtClean="0">
                <a:hlinkClick r:id="rId4"/>
              </a:rPr>
              <a:t>daphnetheijssen.ruhosting.nl/aboutme/BA_thesis_DTheijssen.pdf</a:t>
            </a:r>
            <a:endParaRPr lang="en-US" altLang="zh-TW" b="1" dirty="0" smtClean="0"/>
          </a:p>
          <a:p>
            <a:pPr marL="514350" lvl="0" indent="-514350">
              <a:buAutoNum type="arabicPeriod"/>
            </a:pPr>
            <a:r>
              <a:rPr lang="en-US" altLang="zh-TW" b="1">
                <a:hlinkClick r:id="rId5" action="ppaction://hlinkfile"/>
              </a:rPr>
              <a:t>file:///C</a:t>
            </a:r>
            <a:r>
              <a:rPr lang="en-US" altLang="zh-TW" b="1">
                <a:hlinkClick r:id="rId5" action="ppaction://hlinkfile"/>
              </a:rPr>
              <a:t>:/</a:t>
            </a:r>
            <a:r>
              <a:rPr lang="en-US" altLang="zh-TW" b="1" smtClean="0">
                <a:hlinkClick r:id="rId5" action="ppaction://hlinkfile"/>
              </a:rPr>
              <a:t>Users/user/Downloads/S0038713411003885a.pdf</a:t>
            </a:r>
            <a:endParaRPr lang="en-US" altLang="zh-TW" b="1" smtClean="0"/>
          </a:p>
          <a:p>
            <a:pPr marL="0" lvl="0" indent="0">
              <a:buNone/>
            </a:pPr>
            <a:endParaRPr lang="zh-TW" alt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523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228</Words>
  <Application>Microsoft Office PowerPoint</Application>
  <PresentationFormat>寬螢幕</PresentationFormat>
  <Paragraphs>65</Paragraphs>
  <Slides>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4" baseType="lpstr">
      <vt:lpstr>新細明體</vt:lpstr>
      <vt:lpstr>Arial</vt:lpstr>
      <vt:lpstr>Calibri</vt:lpstr>
      <vt:lpstr>Calibri Light</vt:lpstr>
      <vt:lpstr>Office 佈景主題</vt:lpstr>
      <vt:lpstr>Geoffrey Chaucer</vt:lpstr>
      <vt:lpstr>Lifetime</vt:lpstr>
      <vt:lpstr>PowerPoint 簡報</vt:lpstr>
      <vt:lpstr>Influence</vt:lpstr>
      <vt:lpstr>Influence</vt:lpstr>
      <vt:lpstr>Influence</vt:lpstr>
      <vt:lpstr>Influence</vt:lpstr>
      <vt:lpstr>The Canterbury Tales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Geoffrey Chaucer </dc:title>
  <dc:creator>user</dc:creator>
  <cp:lastModifiedBy>user</cp:lastModifiedBy>
  <cp:revision>20</cp:revision>
  <dcterms:created xsi:type="dcterms:W3CDTF">2015-06-04T13:26:41Z</dcterms:created>
  <dcterms:modified xsi:type="dcterms:W3CDTF">2015-06-22T15:48:03Z</dcterms:modified>
</cp:coreProperties>
</file>